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60"/>
  </p:normalViewPr>
  <p:slideViewPr>
    <p:cSldViewPr>
      <p:cViewPr varScale="1">
        <p:scale>
          <a:sx n="78" d="100"/>
          <a:sy n="78" d="100"/>
        </p:scale>
        <p:origin x="10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687"/>
          </a:xfrm>
        </p:spPr>
        <p:txBody>
          <a:bodyPr/>
          <a:lstStyle/>
          <a:p>
            <a:r>
              <a:rPr lang="tr-TR" altLang="tr-T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 panose="02030602050306030303" pitchFamily="18" charset="0"/>
              </a:rPr>
              <a:t>Arazi Tesviyesinde</a:t>
            </a:r>
            <a:br>
              <a:rPr lang="tr-TR" altLang="tr-T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 panose="02030602050306030303" pitchFamily="18" charset="0"/>
              </a:rPr>
            </a:br>
            <a:r>
              <a:rPr lang="tr-TR" altLang="tr-T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 panose="02030602050306030303" pitchFamily="18" charset="0"/>
              </a:rPr>
              <a:t>Doğrusal Programlama Tekniği</a:t>
            </a:r>
          </a:p>
        </p:txBody>
      </p:sp>
      <p:sp>
        <p:nvSpPr>
          <p:cNvPr id="5" name="2 Metin kutusu"/>
          <p:cNvSpPr txBox="1">
            <a:spLocks noChangeArrowheads="1"/>
          </p:cNvSpPr>
          <p:nvPr/>
        </p:nvSpPr>
        <p:spPr bwMode="auto">
          <a:xfrm>
            <a:off x="3203848" y="4509120"/>
            <a:ext cx="3024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</a:rPr>
              <a:t>Prof. Dr. A. Halim ORTA</a:t>
            </a:r>
            <a:endParaRPr lang="en-US" altLang="tr-TR" sz="1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390852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1" descr="metin, sayı, numara, diyagram, paralel içeren bir resim&#10;&#10;Açıklama otomatik olarak oluşturuldu">
            <a:extLst>
              <a:ext uri="{FF2B5EF4-FFF2-40B4-BE49-F238E27FC236}">
                <a16:creationId xmlns:a16="http://schemas.microsoft.com/office/drawing/2014/main" id="{6C617261-654E-5416-E0EE-4EAFD9A4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314"/>
            <a:ext cx="7272808" cy="67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99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altLang="tr-TR" sz="2800" b="1" dirty="0"/>
              <a:t>2)Kısıtlar</a:t>
            </a:r>
          </a:p>
          <a:p>
            <a:pPr eaLnBrk="1" hangingPunct="1">
              <a:buFont typeface="Arial" charset="0"/>
              <a:buNone/>
            </a:pPr>
            <a:r>
              <a:rPr lang="tr-TR" altLang="tr-TR" dirty="0"/>
              <a:t>		</a:t>
            </a:r>
            <a:r>
              <a:rPr lang="tr-TR" altLang="tr-TR" sz="2400" dirty="0">
                <a:solidFill>
                  <a:schemeClr val="accent1"/>
                </a:solidFill>
              </a:rPr>
              <a:t>a)Kazı ve dolgu miktarları açısından,</a:t>
            </a:r>
            <a:r>
              <a:rPr lang="tr-TR" altLang="tr-TR" sz="2400" dirty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2400" u="sng" dirty="0"/>
              <a:t>X ekseni doğrultusunda</a:t>
            </a:r>
            <a:r>
              <a:rPr lang="tr-TR" altLang="tr-TR" u="sng" dirty="0"/>
              <a:t>;</a:t>
            </a:r>
          </a:p>
          <a:p>
            <a:pPr eaLnBrk="1" hangingPunct="1">
              <a:buFont typeface="Arial" charset="0"/>
              <a:buNone/>
            </a:pPr>
            <a:r>
              <a:rPr lang="tr-TR" altLang="tr-TR" dirty="0"/>
              <a:t>	</a:t>
            </a:r>
            <a:r>
              <a:rPr lang="tr-TR" altLang="tr-TR" sz="1800" dirty="0"/>
              <a:t>K</a:t>
            </a:r>
            <a:r>
              <a:rPr lang="tr-TR" altLang="tr-TR" sz="1800" baseline="-25000" dirty="0"/>
              <a:t>11</a:t>
            </a:r>
            <a:r>
              <a:rPr lang="tr-TR" altLang="tr-TR" sz="1800" dirty="0"/>
              <a:t>-K</a:t>
            </a:r>
            <a:r>
              <a:rPr lang="tr-TR" altLang="tr-TR" sz="1800" baseline="-25000" dirty="0"/>
              <a:t>12</a:t>
            </a:r>
            <a:r>
              <a:rPr lang="tr-TR" altLang="tr-TR" sz="1800" dirty="0"/>
              <a:t>-D</a:t>
            </a:r>
            <a:r>
              <a:rPr lang="tr-TR" altLang="tr-TR" sz="1800" baseline="-25000" dirty="0"/>
              <a:t>11</a:t>
            </a:r>
            <a:r>
              <a:rPr lang="tr-TR" altLang="tr-TR" sz="1800" dirty="0"/>
              <a:t>+D</a:t>
            </a:r>
            <a:r>
              <a:rPr lang="tr-TR" altLang="tr-TR" sz="1800" baseline="-25000" dirty="0"/>
              <a:t>12</a:t>
            </a:r>
            <a:r>
              <a:rPr lang="tr-TR" altLang="tr-TR" sz="1800" dirty="0"/>
              <a:t>+M</a:t>
            </a:r>
            <a:r>
              <a:rPr lang="tr-TR" altLang="tr-TR" sz="1800" baseline="-25000" dirty="0"/>
              <a:t>x</a:t>
            </a:r>
            <a:r>
              <a:rPr lang="tr-TR" altLang="tr-TR" sz="1800" dirty="0"/>
              <a:t>=2.61-2.57=0.04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/>
              <a:t>		K</a:t>
            </a:r>
            <a:r>
              <a:rPr lang="tr-TR" altLang="tr-TR" sz="1800" baseline="-25000" dirty="0"/>
              <a:t>12</a:t>
            </a:r>
            <a:r>
              <a:rPr lang="tr-TR" altLang="tr-TR" sz="1800" dirty="0"/>
              <a:t>-K</a:t>
            </a:r>
            <a:r>
              <a:rPr lang="tr-TR" altLang="tr-TR" sz="1800" baseline="-25000" dirty="0"/>
              <a:t>13</a:t>
            </a:r>
            <a:r>
              <a:rPr lang="tr-TR" altLang="tr-TR" sz="1800" dirty="0"/>
              <a:t>-D</a:t>
            </a:r>
            <a:r>
              <a:rPr lang="tr-TR" altLang="tr-TR" sz="1800" baseline="-25000" dirty="0"/>
              <a:t>12</a:t>
            </a:r>
            <a:r>
              <a:rPr lang="tr-TR" altLang="tr-TR" sz="1800" dirty="0"/>
              <a:t>+D</a:t>
            </a:r>
            <a:r>
              <a:rPr lang="tr-TR" altLang="tr-TR" sz="1800" baseline="-25000" dirty="0"/>
              <a:t>13</a:t>
            </a:r>
            <a:r>
              <a:rPr lang="tr-TR" altLang="tr-TR" sz="1800" dirty="0"/>
              <a:t>+M</a:t>
            </a:r>
            <a:r>
              <a:rPr lang="tr-TR" altLang="tr-TR" sz="1800" baseline="-25000" dirty="0"/>
              <a:t>x</a:t>
            </a:r>
            <a:r>
              <a:rPr lang="tr-TR" altLang="tr-TR" sz="1800" dirty="0"/>
              <a:t>=2.98-2.61=0.37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/>
              <a:t>			K</a:t>
            </a:r>
            <a:r>
              <a:rPr lang="tr-TR" altLang="tr-TR" sz="1800" baseline="-25000" dirty="0"/>
              <a:t>64</a:t>
            </a:r>
            <a:r>
              <a:rPr lang="tr-TR" altLang="tr-TR" sz="1800" dirty="0"/>
              <a:t>-K</a:t>
            </a:r>
            <a:r>
              <a:rPr lang="tr-TR" altLang="tr-TR" sz="1800" baseline="-25000" dirty="0"/>
              <a:t>65</a:t>
            </a:r>
            <a:r>
              <a:rPr lang="tr-TR" altLang="tr-TR" sz="1800" dirty="0"/>
              <a:t>-D</a:t>
            </a:r>
            <a:r>
              <a:rPr lang="tr-TR" altLang="tr-TR" sz="1800" baseline="-25000" dirty="0"/>
              <a:t>64</a:t>
            </a:r>
            <a:r>
              <a:rPr lang="tr-TR" altLang="tr-TR" sz="1800" dirty="0"/>
              <a:t>+D</a:t>
            </a:r>
            <a:r>
              <a:rPr lang="tr-TR" altLang="tr-TR" sz="1800" baseline="-25000" dirty="0"/>
              <a:t>65</a:t>
            </a:r>
            <a:r>
              <a:rPr lang="tr-TR" altLang="tr-TR" sz="1800" dirty="0"/>
              <a:t>+M</a:t>
            </a:r>
            <a:r>
              <a:rPr lang="tr-TR" altLang="tr-TR" sz="1800" baseline="-25000" dirty="0"/>
              <a:t>x</a:t>
            </a:r>
            <a:r>
              <a:rPr lang="tr-TR" altLang="tr-TR" sz="1800" dirty="0"/>
              <a:t>=2.51-2.43=0.08</a:t>
            </a:r>
          </a:p>
          <a:p>
            <a:pPr eaLnBrk="1" hangingPunct="1">
              <a:buFont typeface="Arial" charset="0"/>
              <a:buNone/>
            </a:pPr>
            <a:endParaRPr lang="tr-TR" altLang="tr-TR" sz="1800" dirty="0"/>
          </a:p>
          <a:p>
            <a:pPr eaLnBrk="1" hangingPunct="1">
              <a:buFont typeface="Arial" charset="0"/>
              <a:buNone/>
            </a:pPr>
            <a:r>
              <a:rPr lang="tr-TR" altLang="tr-TR" sz="1800" dirty="0"/>
              <a:t>Y ekseni doğrultusunda;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/>
              <a:t>	K</a:t>
            </a:r>
            <a:r>
              <a:rPr lang="tr-TR" altLang="tr-TR" sz="1800" baseline="-25000" dirty="0"/>
              <a:t>11</a:t>
            </a:r>
            <a:r>
              <a:rPr lang="tr-TR" altLang="tr-TR" sz="1800" dirty="0"/>
              <a:t>-K</a:t>
            </a:r>
            <a:r>
              <a:rPr lang="tr-TR" altLang="tr-TR" sz="1800" baseline="-25000" dirty="0"/>
              <a:t>21</a:t>
            </a:r>
            <a:r>
              <a:rPr lang="tr-TR" altLang="tr-TR" sz="1800" dirty="0"/>
              <a:t>-D</a:t>
            </a:r>
            <a:r>
              <a:rPr lang="tr-TR" altLang="tr-TR" sz="1800" baseline="-25000" dirty="0"/>
              <a:t>11</a:t>
            </a:r>
            <a:r>
              <a:rPr lang="tr-TR" altLang="tr-TR" sz="1800" dirty="0"/>
              <a:t>+D</a:t>
            </a:r>
            <a:r>
              <a:rPr lang="tr-TR" altLang="tr-TR" sz="1800" baseline="-25000" dirty="0"/>
              <a:t>21</a:t>
            </a:r>
            <a:r>
              <a:rPr lang="tr-TR" altLang="tr-TR" sz="1800" dirty="0"/>
              <a:t>-M</a:t>
            </a:r>
            <a:r>
              <a:rPr lang="tr-TR" altLang="tr-TR" sz="1800" baseline="-25000" dirty="0"/>
              <a:t>y</a:t>
            </a:r>
            <a:r>
              <a:rPr lang="tr-TR" altLang="tr-TR" sz="1800" dirty="0"/>
              <a:t>=2.60-2.57=0.03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/>
              <a:t>		K</a:t>
            </a:r>
            <a:r>
              <a:rPr lang="tr-TR" altLang="tr-TR" sz="1800" baseline="-25000" dirty="0"/>
              <a:t>21</a:t>
            </a:r>
            <a:r>
              <a:rPr lang="tr-TR" altLang="tr-TR" sz="1800" dirty="0"/>
              <a:t>-K</a:t>
            </a:r>
            <a:r>
              <a:rPr lang="tr-TR" altLang="tr-TR" sz="1800" baseline="-25000" dirty="0"/>
              <a:t>31</a:t>
            </a:r>
            <a:r>
              <a:rPr lang="tr-TR" altLang="tr-TR" sz="1800" dirty="0"/>
              <a:t>-D</a:t>
            </a:r>
            <a:r>
              <a:rPr lang="tr-TR" altLang="tr-TR" sz="1800" baseline="-25000" dirty="0"/>
              <a:t>21</a:t>
            </a:r>
            <a:r>
              <a:rPr lang="tr-TR" altLang="tr-TR" sz="1800" dirty="0"/>
              <a:t>-D</a:t>
            </a:r>
            <a:r>
              <a:rPr lang="tr-TR" altLang="tr-TR" sz="1800" baseline="-25000" dirty="0"/>
              <a:t>31</a:t>
            </a:r>
            <a:r>
              <a:rPr lang="tr-TR" altLang="tr-TR" sz="1800" dirty="0"/>
              <a:t>-M</a:t>
            </a:r>
            <a:r>
              <a:rPr lang="tr-TR" altLang="tr-TR" sz="1800" baseline="-25000" dirty="0"/>
              <a:t>y</a:t>
            </a:r>
            <a:r>
              <a:rPr lang="tr-TR" altLang="tr-TR" sz="1800" dirty="0"/>
              <a:t>=2.42-2.60=-0.18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/>
              <a:t>	</a:t>
            </a:r>
          </a:p>
          <a:p>
            <a:pPr eaLnBrk="1" hangingPunct="1">
              <a:buFont typeface="Arial" charset="0"/>
              <a:buNone/>
            </a:pPr>
            <a:endParaRPr lang="tr-TR" altLang="tr-TR" sz="2200" dirty="0"/>
          </a:p>
        </p:txBody>
      </p:sp>
    </p:spTree>
    <p:extLst>
      <p:ext uri="{BB962C8B-B14F-4D97-AF65-F5344CB8AC3E}">
        <p14:creationId xmlns:p14="http://schemas.microsoft.com/office/powerpoint/2010/main" val="92650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42875" y="357188"/>
            <a:ext cx="8543925" cy="6143625"/>
          </a:xfrm>
        </p:spPr>
        <p:txBody>
          <a:bodyPr/>
          <a:lstStyle/>
          <a:p>
            <a:pPr algn="just" eaLnBrk="1" hangingPunct="1"/>
            <a:r>
              <a:rPr lang="tr-TR" altLang="tr-TR" sz="2400" dirty="0">
                <a:solidFill>
                  <a:srgbClr val="FF0000"/>
                </a:solidFill>
              </a:rPr>
              <a:t>NOT: Doğrusal programlama modellerinde, eşitliğin sağ tarafının (+) olması gerektiğinden eşitliğin her iki tarafı (-1) ile çarpılarak düzeltilir ve son eşitlik modele;</a:t>
            </a:r>
          </a:p>
          <a:p>
            <a:pPr algn="just" eaLnBrk="1" hangingPunct="1"/>
            <a:endParaRPr lang="tr-TR" altLang="tr-TR" sz="2400" dirty="0"/>
          </a:p>
          <a:p>
            <a:pPr algn="just" eaLnBrk="1" hangingPunct="1"/>
            <a:endParaRPr lang="tr-TR" altLang="tr-TR" sz="2400" dirty="0"/>
          </a:p>
          <a:p>
            <a:pPr algn="just" eaLnBrk="1" hangingPunct="1"/>
            <a:endParaRPr lang="tr-TR" altLang="tr-TR" sz="2400" dirty="0"/>
          </a:p>
          <a:p>
            <a:pPr algn="just" eaLnBrk="1" hangingPunct="1">
              <a:buFont typeface="Arial" charset="0"/>
              <a:buNone/>
            </a:pPr>
            <a:r>
              <a:rPr lang="tr-TR" altLang="tr-TR" sz="2400" dirty="0"/>
              <a:t>    </a:t>
            </a:r>
          </a:p>
          <a:p>
            <a:pPr algn="just" eaLnBrk="1" hangingPunct="1">
              <a:buFont typeface="Arial" charset="0"/>
              <a:buNone/>
            </a:pPr>
            <a:r>
              <a:rPr lang="tr-TR" altLang="tr-TR" sz="2400" dirty="0"/>
              <a:t>      </a:t>
            </a:r>
            <a:r>
              <a:rPr lang="tr-TR" altLang="tr-TR" sz="2400" dirty="0" err="1">
                <a:solidFill>
                  <a:srgbClr val="0070C0"/>
                </a:solidFill>
              </a:rPr>
              <a:t>b.Eğim</a:t>
            </a:r>
            <a:r>
              <a:rPr lang="tr-TR" altLang="tr-TR" sz="2400" dirty="0">
                <a:solidFill>
                  <a:srgbClr val="0070C0"/>
                </a:solidFill>
              </a:rPr>
              <a:t> sınırları açısından; </a:t>
            </a:r>
          </a:p>
          <a:p>
            <a:pPr algn="just" eaLnBrk="1" hangingPunct="1"/>
            <a:endParaRPr lang="tr-TR" alt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3101" b="76180"/>
          <a:stretch>
            <a:fillRect/>
          </a:stretch>
        </p:blipFill>
        <p:spPr bwMode="auto">
          <a:xfrm>
            <a:off x="357188" y="1855788"/>
            <a:ext cx="87868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2753" b="46999"/>
          <a:stretch>
            <a:fillRect/>
          </a:stretch>
        </p:blipFill>
        <p:spPr bwMode="auto">
          <a:xfrm>
            <a:off x="285750" y="3808413"/>
            <a:ext cx="86439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0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900113" y="620713"/>
            <a:ext cx="6130925" cy="6953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rgbClr val="0070C0"/>
                </a:solidFill>
              </a:rPr>
              <a:t>c. Kazı dolgu oranı sınırları açısından;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6" b="15964"/>
          <a:stretch>
            <a:fillRect/>
          </a:stretch>
        </p:blipFill>
        <p:spPr bwMode="auto">
          <a:xfrm>
            <a:off x="525934" y="1517650"/>
            <a:ext cx="80311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4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7307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rgbClr val="0070C0"/>
                </a:solidFill>
              </a:rPr>
              <a:t>    </a:t>
            </a:r>
            <a:r>
              <a:rPr lang="tr-TR" sz="3600" b="1" dirty="0"/>
              <a:t>3. Pozitiflik koşulu;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19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rgbClr val="0070C0"/>
                </a:solidFill>
              </a:rPr>
              <a:t>     </a:t>
            </a:r>
            <a:r>
              <a:rPr lang="tr-TR" dirty="0" err="1"/>
              <a:t>K</a:t>
            </a:r>
            <a:r>
              <a:rPr lang="tr-TR" baseline="-25000" dirty="0" err="1"/>
              <a:t>ij</a:t>
            </a:r>
            <a:r>
              <a:rPr lang="tr-TR" dirty="0"/>
              <a:t>, </a:t>
            </a:r>
            <a:r>
              <a:rPr lang="tr-TR" dirty="0" err="1"/>
              <a:t>D</a:t>
            </a:r>
            <a:r>
              <a:rPr lang="tr-TR" baseline="-25000" dirty="0" err="1"/>
              <a:t>ij</a:t>
            </a:r>
            <a:r>
              <a:rPr lang="tr-TR" dirty="0"/>
              <a:t>, </a:t>
            </a:r>
            <a:r>
              <a:rPr lang="tr-TR" dirty="0" err="1"/>
              <a:t>Mx</a:t>
            </a:r>
            <a:r>
              <a:rPr lang="tr-TR" dirty="0"/>
              <a:t>, My ≥ 0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2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     Oluşturulan bu doğrusal programlama modeli bilgisayarda çözülür. 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	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	Böylece her istasyona ilişkin kazı ve dolgu değerleri birkaç dakika gibi kısa bir sürede hatasız olarak elde edilir.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/>
              <a:t>     Bu amaçla son yıllarda kullanılan paket yazılımlar LİNDO, QSB gibi programlardır.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88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Dikdörtgen"/>
          <p:cNvSpPr>
            <a:spLocks noChangeArrowheads="1"/>
          </p:cNvSpPr>
          <p:nvPr/>
        </p:nvSpPr>
        <p:spPr bwMode="auto">
          <a:xfrm>
            <a:off x="900113" y="642938"/>
            <a:ext cx="7381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Arazi Tesviye Projesinde Doğrusal Programlama Tekniği</a:t>
            </a:r>
            <a:endParaRPr lang="tr-TR" altLang="tr-TR" sz="2800" dirty="0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2800" dirty="0">
                <a:ea typeface="Calibri" pitchFamily="34" charset="0"/>
                <a:cs typeface="Times New Roman" pitchFamily="18" charset="0"/>
              </a:rPr>
              <a:t>Tesviye projelerinde toprak bünye sınıfına göre ve tesviye işleminde istenen tüm ilkelere uygun olarak, en az kazı miktarını veren optimum tesviye düzlemi ve her istasyondaki kazı ve dolgu miktarları </a:t>
            </a:r>
            <a:r>
              <a:rPr lang="tr-TR" altLang="tr-TR" sz="28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doğrusal programlama tekniği </a:t>
            </a:r>
            <a:r>
              <a:rPr lang="tr-TR" altLang="tr-TR" sz="2800" dirty="0">
                <a:ea typeface="Calibri" pitchFamily="34" charset="0"/>
                <a:cs typeface="Times New Roman" pitchFamily="18" charset="0"/>
              </a:rPr>
              <a:t>ile belirlenebilir.</a:t>
            </a:r>
            <a:endParaRPr lang="tr-TR" altLang="tr-TR" sz="28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Dikdörtgen"/>
          <p:cNvSpPr>
            <a:spLocks noChangeArrowheads="1"/>
          </p:cNvSpPr>
          <p:nvPr/>
        </p:nvSpPr>
        <p:spPr bwMode="auto">
          <a:xfrm>
            <a:off x="142875" y="285750"/>
            <a:ext cx="860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ea typeface="Calibri" pitchFamily="34" charset="0"/>
                <a:cs typeface="Times New Roman" pitchFamily="18" charset="0"/>
              </a:rPr>
              <a:t>Aşağıdaki örnekte verilen araziye ilişkin doğrusal programlama modelinin kurulması şu biçimde </a:t>
            </a:r>
            <a:r>
              <a:rPr lang="tr-TR" altLang="tr-TR" sz="2400" dirty="0" err="1">
                <a:ea typeface="Calibri" pitchFamily="34" charset="0"/>
                <a:cs typeface="Times New Roman" pitchFamily="18" charset="0"/>
              </a:rPr>
              <a:t>aşamalandırılabilir</a:t>
            </a:r>
            <a:r>
              <a:rPr lang="tr-TR" altLang="tr-TR" sz="2400" dirty="0">
                <a:ea typeface="Calibri" pitchFamily="34" charset="0"/>
                <a:cs typeface="Times New Roman" pitchFamily="18" charset="0"/>
              </a:rPr>
              <a:t>;</a:t>
            </a:r>
            <a:endParaRPr lang="tr-TR" altLang="tr-TR" sz="24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/>
          <a:stretch>
            <a:fillRect/>
          </a:stretch>
        </p:blipFill>
        <p:spPr bwMode="auto">
          <a:xfrm>
            <a:off x="107950" y="1268413"/>
            <a:ext cx="864393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5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etin kutusu"/>
          <p:cNvSpPr txBox="1">
            <a:spLocks noChangeArrowheads="1"/>
          </p:cNvSpPr>
          <p:nvPr/>
        </p:nvSpPr>
        <p:spPr bwMode="auto">
          <a:xfrm>
            <a:off x="179388" y="1477963"/>
            <a:ext cx="489743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2400"/>
              <a:t>Eğer X ekseni doğrultusunda tesviye düzlemi mira değerleri azalıyor ise yandaki şekil (b) söz konusudur.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err="1"/>
              <a:t>M</a:t>
            </a:r>
            <a:r>
              <a:rPr lang="tr-TR" altLang="tr-TR" sz="2400" baseline="-25000" dirty="0" err="1"/>
              <a:t>x</a:t>
            </a:r>
            <a:r>
              <a:rPr lang="tr-TR" altLang="tr-TR" sz="2400" dirty="0"/>
              <a:t>= T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-T</a:t>
            </a:r>
            <a:r>
              <a:rPr lang="tr-TR" altLang="tr-TR" sz="2400" baseline="-25000" dirty="0"/>
              <a:t>12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T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=H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11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T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=H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12 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</a:t>
            </a:r>
            <a:r>
              <a:rPr lang="tr-TR" altLang="tr-TR" sz="2400" dirty="0" err="1"/>
              <a:t>M</a:t>
            </a:r>
            <a:r>
              <a:rPr lang="tr-TR" altLang="tr-TR" sz="2400" baseline="-25000" dirty="0" err="1"/>
              <a:t>x</a:t>
            </a:r>
            <a:r>
              <a:rPr lang="tr-TR" altLang="tr-TR" sz="2400" dirty="0"/>
              <a:t>=( H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11 </a:t>
            </a:r>
            <a:r>
              <a:rPr lang="tr-TR" altLang="tr-TR" sz="2400" dirty="0"/>
              <a:t>)-( H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K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 K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 D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+ D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-M</a:t>
            </a:r>
            <a:r>
              <a:rPr lang="tr-TR" altLang="tr-TR" sz="2400" baseline="-25000" dirty="0"/>
              <a:t>x </a:t>
            </a:r>
            <a:r>
              <a:rPr lang="tr-TR" altLang="tr-TR" sz="2400" dirty="0"/>
              <a:t>= H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 H</a:t>
            </a:r>
            <a:r>
              <a:rPr lang="tr-TR" altLang="tr-TR" sz="2400" baseline="-25000" dirty="0"/>
              <a:t>11</a:t>
            </a: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6" b="71854"/>
          <a:stretch>
            <a:fillRect/>
          </a:stretch>
        </p:blipFill>
        <p:spPr bwMode="auto">
          <a:xfrm>
            <a:off x="4755929" y="1124744"/>
            <a:ext cx="413995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6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etin kutusu"/>
          <p:cNvSpPr txBox="1">
            <a:spLocks noChangeArrowheads="1"/>
          </p:cNvSpPr>
          <p:nvPr/>
        </p:nvSpPr>
        <p:spPr bwMode="auto">
          <a:xfrm>
            <a:off x="527050" y="971550"/>
            <a:ext cx="800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Benzer biçimde, Y ekseni doğrultusunda tesviye düzlemi mira değerleri artıyorsa;</a:t>
            </a:r>
          </a:p>
        </p:txBody>
      </p:sp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1835150" y="1444625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K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- K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D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+ D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+M</a:t>
            </a:r>
            <a:r>
              <a:rPr lang="tr-TR" altLang="tr-TR" sz="2000" baseline="-25000" dirty="0"/>
              <a:t>y </a:t>
            </a:r>
            <a:r>
              <a:rPr lang="tr-TR" altLang="tr-TR" sz="2000" dirty="0"/>
              <a:t>= H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H</a:t>
            </a:r>
            <a:r>
              <a:rPr lang="tr-TR" altLang="tr-TR" sz="2000" baseline="-25000" dirty="0"/>
              <a:t>11</a:t>
            </a:r>
            <a:endParaRPr lang="tr-TR" altLang="tr-TR" sz="2000" dirty="0"/>
          </a:p>
        </p:txBody>
      </p:sp>
      <p:sp>
        <p:nvSpPr>
          <p:cNvPr id="6" name="3 Metin kutusu"/>
          <p:cNvSpPr txBox="1">
            <a:spLocks noChangeArrowheads="1"/>
          </p:cNvSpPr>
          <p:nvPr/>
        </p:nvSpPr>
        <p:spPr bwMode="auto">
          <a:xfrm>
            <a:off x="611188" y="19891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ve Y ekseni doğrultusunda tesviye düzlemi mira değerleri azalıyorsa;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/>
          </a:p>
        </p:txBody>
      </p:sp>
      <p:sp>
        <p:nvSpPr>
          <p:cNvPr id="7" name="4 Dikdörtgen"/>
          <p:cNvSpPr>
            <a:spLocks noChangeArrowheads="1"/>
          </p:cNvSpPr>
          <p:nvPr/>
        </p:nvSpPr>
        <p:spPr bwMode="auto">
          <a:xfrm>
            <a:off x="1871663" y="2597150"/>
            <a:ext cx="5868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K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- K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D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+ D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-M</a:t>
            </a:r>
            <a:r>
              <a:rPr lang="tr-TR" altLang="tr-TR" sz="2000" baseline="-25000" dirty="0"/>
              <a:t>y </a:t>
            </a:r>
            <a:r>
              <a:rPr lang="tr-TR" altLang="tr-TR" sz="2000" dirty="0"/>
              <a:t>= H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H</a:t>
            </a:r>
            <a:r>
              <a:rPr lang="tr-TR" altLang="tr-TR" sz="2000" baseline="-25000" dirty="0"/>
              <a:t>11</a:t>
            </a:r>
            <a:endParaRPr lang="tr-TR" altLang="tr-TR" sz="2000" dirty="0"/>
          </a:p>
        </p:txBody>
      </p:sp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34925" y="3430588"/>
            <a:ext cx="8566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Eşitlikleri elde edilir. Yukarıda yazılan 4 sonuç eşitliği derlersek genel olarak;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X ekseni doğrultusunda;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48251" r="24411" b="48370"/>
          <a:stretch>
            <a:fillRect/>
          </a:stretch>
        </p:blipFill>
        <p:spPr bwMode="auto">
          <a:xfrm>
            <a:off x="2268538" y="4365625"/>
            <a:ext cx="41751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8 Metin kutusu"/>
          <p:cNvSpPr txBox="1">
            <a:spLocks noChangeArrowheads="1"/>
          </p:cNvSpPr>
          <p:nvPr/>
        </p:nvSpPr>
        <p:spPr bwMode="auto">
          <a:xfrm>
            <a:off x="3076575" y="5003800"/>
            <a:ext cx="293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Y ekseni doğrultusunda;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55399" r="26530" b="41026"/>
          <a:stretch>
            <a:fillRect/>
          </a:stretch>
        </p:blipFill>
        <p:spPr bwMode="auto">
          <a:xfrm>
            <a:off x="2533650" y="5445125"/>
            <a:ext cx="36941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7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587375"/>
            <a:ext cx="8229600" cy="572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800" dirty="0"/>
              <a:t>Bu eşitliklerde göz önüne alınan eksen doğrultusundaki tesviye düzlemi mira değerleri artıyor ise </a:t>
            </a:r>
            <a:r>
              <a:rPr lang="tr-TR" altLang="tr-TR" sz="2800" dirty="0" err="1"/>
              <a:t>Mx</a:t>
            </a:r>
            <a:r>
              <a:rPr lang="tr-TR" altLang="tr-TR" sz="2800" dirty="0"/>
              <a:t> ya da My’ </a:t>
            </a:r>
            <a:r>
              <a:rPr lang="tr-TR" altLang="tr-TR" sz="2800" dirty="0" err="1"/>
              <a:t>nin</a:t>
            </a:r>
            <a:r>
              <a:rPr lang="tr-TR" altLang="tr-TR" sz="2800" dirty="0"/>
              <a:t> işareti (+), aksi durumda (-) alınır. </a:t>
            </a:r>
            <a:br>
              <a:rPr lang="tr-TR" altLang="tr-TR" sz="2800" dirty="0"/>
            </a:br>
            <a:br>
              <a:rPr lang="tr-TR" altLang="tr-TR" sz="2800" dirty="0"/>
            </a:br>
            <a:r>
              <a:rPr lang="tr-TR" altLang="tr-TR" sz="2800" dirty="0"/>
              <a:t>Buna doğal zemin mira değerlerine bakılarak karar verilebileceği gibi, göz önüne alınan eksen doğrultusunda ardışık her istasyon için </a:t>
            </a:r>
            <a:br>
              <a:rPr lang="tr-TR" altLang="tr-TR" sz="2800" dirty="0"/>
            </a:br>
            <a:r>
              <a:rPr lang="tr-TR" altLang="tr-TR" sz="2800" dirty="0"/>
              <a:t>  </a:t>
            </a:r>
            <a:r>
              <a:rPr lang="tr-TR" altLang="tr-TR" sz="2800" dirty="0" err="1"/>
              <a:t>H</a:t>
            </a:r>
            <a:r>
              <a:rPr lang="tr-TR" altLang="tr-TR" sz="2800" baseline="-25000" dirty="0" err="1"/>
              <a:t>i</a:t>
            </a:r>
            <a:r>
              <a:rPr lang="tr-TR" altLang="tr-TR" sz="2800" baseline="-25000" dirty="0"/>
              <a:t>,(j+1)</a:t>
            </a:r>
            <a:r>
              <a:rPr lang="tr-TR" altLang="tr-TR" sz="2800" dirty="0"/>
              <a:t>-</a:t>
            </a:r>
            <a:r>
              <a:rPr lang="tr-TR" altLang="tr-TR" sz="2800" dirty="0" err="1"/>
              <a:t>H</a:t>
            </a:r>
            <a:r>
              <a:rPr lang="tr-TR" altLang="tr-TR" sz="2800" baseline="-25000" dirty="0" err="1"/>
              <a:t>i,j</a:t>
            </a:r>
            <a:r>
              <a:rPr lang="tr-TR" altLang="tr-TR" sz="2800" baseline="-25000" dirty="0"/>
              <a:t> </a:t>
            </a:r>
            <a:r>
              <a:rPr lang="tr-TR" altLang="tr-TR" sz="2800" dirty="0"/>
              <a:t> </a:t>
            </a:r>
            <a:br>
              <a:rPr lang="tr-TR" altLang="tr-TR" sz="2800" dirty="0"/>
            </a:br>
            <a:r>
              <a:rPr lang="tr-TR" altLang="tr-TR" sz="2800" dirty="0"/>
              <a:t>ya da</a:t>
            </a:r>
            <a:br>
              <a:rPr lang="tr-TR" altLang="tr-TR" sz="2800" dirty="0"/>
            </a:br>
            <a:r>
              <a:rPr lang="tr-TR" altLang="tr-TR" sz="2800" dirty="0"/>
              <a:t>H</a:t>
            </a:r>
            <a:r>
              <a:rPr lang="tr-TR" altLang="tr-TR" sz="2800" baseline="-25000" dirty="0"/>
              <a:t>(i+1),j</a:t>
            </a:r>
            <a:r>
              <a:rPr lang="tr-TR" altLang="tr-TR" sz="2800" dirty="0"/>
              <a:t>-</a:t>
            </a:r>
            <a:r>
              <a:rPr lang="tr-TR" altLang="tr-TR" sz="2800" dirty="0" err="1"/>
              <a:t>H</a:t>
            </a:r>
            <a:r>
              <a:rPr lang="tr-TR" altLang="tr-TR" sz="2800" baseline="-25000" dirty="0" err="1"/>
              <a:t>i,j</a:t>
            </a:r>
            <a:r>
              <a:rPr lang="tr-TR" altLang="tr-TR" sz="2800" baseline="-25000" dirty="0"/>
              <a:t> </a:t>
            </a:r>
            <a:br>
              <a:rPr lang="tr-TR" altLang="tr-TR" sz="2800" baseline="-25000" dirty="0"/>
            </a:br>
            <a:r>
              <a:rPr lang="tr-TR" altLang="tr-TR" sz="2800" dirty="0"/>
              <a:t>işlemleri yapılarak işaretleri ile birlikte toplanır. </a:t>
            </a:r>
            <a:br>
              <a:rPr lang="tr-TR" altLang="tr-TR" sz="2800" dirty="0"/>
            </a:br>
            <a:br>
              <a:rPr lang="tr-TR" altLang="tr-TR" sz="2800" dirty="0"/>
            </a:br>
            <a:r>
              <a:rPr lang="tr-TR" altLang="tr-TR" sz="2800" dirty="0">
                <a:solidFill>
                  <a:srgbClr val="FF0000"/>
                </a:solidFill>
              </a:rPr>
              <a:t>Sonuç (+) çıkarsa eğimin işareti (+), aksi taktirde (-) alınır.</a:t>
            </a:r>
            <a:br>
              <a:rPr lang="tr-TR" altLang="tr-TR" sz="2800" dirty="0"/>
            </a:br>
            <a:br>
              <a:rPr lang="tr-TR" altLang="tr-TR" sz="2800" dirty="0"/>
            </a:b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338579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FF0000"/>
                </a:solidFill>
              </a:rPr>
              <a:t>Tipik bir doğrusal programlama modeli aşağıdaki biçimde kurulabilir;</a:t>
            </a:r>
            <a:br>
              <a:rPr lang="tr-TR" sz="2400" dirty="0">
                <a:solidFill>
                  <a:srgbClr val="FF0000"/>
                </a:solidFill>
              </a:rPr>
            </a:br>
            <a:br>
              <a:rPr lang="tr-TR" sz="2400" dirty="0"/>
            </a:br>
            <a:r>
              <a:rPr lang="tr-T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1.Aşama:</a:t>
            </a: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/>
              <a:t> Amaç fonksiyonu; arazi tesviyesi projelerinde amaç, toplam kazı derinliğini en az kılmaktır.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9" t="76427" r="40855" b="19005"/>
          <a:stretch>
            <a:fillRect/>
          </a:stretch>
        </p:blipFill>
        <p:spPr bwMode="auto">
          <a:xfrm>
            <a:off x="3348038" y="1557338"/>
            <a:ext cx="25193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etin kutusu"/>
          <p:cNvSpPr txBox="1"/>
          <p:nvPr/>
        </p:nvSpPr>
        <p:spPr>
          <a:xfrm>
            <a:off x="500063" y="2714625"/>
            <a:ext cx="49355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2.Aşama: Kısıtlar;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>
                <a:latin typeface="+mj-lt"/>
                <a:ea typeface="+mj-ea"/>
                <a:cs typeface="+mj-cs"/>
              </a:rPr>
              <a:t>a.Kazı ve dolgu miktarları açısından;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91064" r="24495"/>
          <a:stretch>
            <a:fillRect/>
          </a:stretch>
        </p:blipFill>
        <p:spPr bwMode="auto">
          <a:xfrm>
            <a:off x="717550" y="3929063"/>
            <a:ext cx="55832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5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323850" y="684213"/>
            <a:ext cx="8472488" cy="576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altLang="tr-TR" sz="2400" dirty="0" err="1"/>
              <a:t>b.Eğim</a:t>
            </a:r>
            <a:r>
              <a:rPr lang="tr-TR" altLang="tr-TR" sz="2400" dirty="0"/>
              <a:t> sınırları açısından;</a:t>
            </a:r>
          </a:p>
          <a:p>
            <a:pPr eaLnBrk="1" hangingPunct="1">
              <a:buFont typeface="Arial" charset="0"/>
              <a:buNone/>
            </a:pPr>
            <a:endParaRPr lang="tr-TR" altLang="tr-TR" dirty="0"/>
          </a:p>
          <a:p>
            <a:pPr eaLnBrk="1" hangingPunct="1">
              <a:buFont typeface="Arial" charset="0"/>
              <a:buNone/>
            </a:pPr>
            <a:r>
              <a:rPr lang="tr-TR" altLang="tr-TR" sz="2400" dirty="0" err="1"/>
              <a:t>c.Kazı</a:t>
            </a:r>
            <a:r>
              <a:rPr lang="tr-TR" altLang="tr-TR" sz="2400" dirty="0"/>
              <a:t> -dolgu oranı sınırlamaları açısından;</a:t>
            </a:r>
          </a:p>
          <a:p>
            <a:pPr eaLnBrk="1" hangingPunct="1">
              <a:buFont typeface="Arial" charset="0"/>
              <a:buNone/>
            </a:pPr>
            <a:endParaRPr lang="tr-TR" altLang="tr-TR" sz="2400" dirty="0"/>
          </a:p>
          <a:p>
            <a:pPr eaLnBrk="1" hangingPunct="1">
              <a:buFont typeface="Arial" charset="0"/>
              <a:buNone/>
            </a:pPr>
            <a:endParaRPr lang="tr-TR" altLang="tr-TR" sz="2400" dirty="0"/>
          </a:p>
          <a:p>
            <a:pPr eaLnBrk="1" hangingPunct="1">
              <a:buFont typeface="Arial" charset="0"/>
              <a:buNone/>
            </a:pPr>
            <a:r>
              <a:rPr lang="tr-TR" altLang="tr-TR" sz="2400" dirty="0" err="1"/>
              <a:t>d.Pozitiflik</a:t>
            </a:r>
            <a:r>
              <a:rPr lang="tr-TR" altLang="tr-TR" sz="2400" dirty="0"/>
              <a:t> koşulu;</a:t>
            </a:r>
          </a:p>
          <a:p>
            <a:pPr eaLnBrk="1" hangingPunct="1">
              <a:buFont typeface="Arial" charset="0"/>
              <a:buNone/>
            </a:pPr>
            <a:endParaRPr lang="tr-TR" altLang="tr-TR" sz="2400" dirty="0"/>
          </a:p>
          <a:p>
            <a:pPr eaLnBrk="1" hangingPunct="1">
              <a:buFont typeface="Arial" charset="0"/>
              <a:buNone/>
            </a:pPr>
            <a:r>
              <a:rPr lang="tr-TR" altLang="tr-TR" sz="2400" dirty="0"/>
              <a:t>	</a:t>
            </a:r>
            <a:r>
              <a:rPr lang="tr-TR" altLang="tr-TR" sz="2400" dirty="0" err="1"/>
              <a:t>Kij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Dij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Mx</a:t>
            </a:r>
            <a:r>
              <a:rPr lang="tr-TR" altLang="tr-TR" sz="2400" dirty="0"/>
              <a:t>, My ≥ 0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NOT: Doğrusal programlamada tesviye düzlemi eğimi alt sınırı ‘’sıfır (0)’’, üst  sınırı da ‘’ % 3’’ tür. </a:t>
            </a:r>
          </a:p>
        </p:txBody>
      </p:sp>
    </p:spTree>
    <p:extLst>
      <p:ext uri="{BB962C8B-B14F-4D97-AF65-F5344CB8AC3E}">
        <p14:creationId xmlns:p14="http://schemas.microsoft.com/office/powerpoint/2010/main" val="17694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Alt Başlık"/>
          <p:cNvSpPr txBox="1">
            <a:spLocks/>
          </p:cNvSpPr>
          <p:nvPr/>
        </p:nvSpPr>
        <p:spPr>
          <a:xfrm>
            <a:off x="323850" y="600075"/>
            <a:ext cx="8280400" cy="635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>
                <a:solidFill>
                  <a:srgbClr val="FF0000"/>
                </a:solidFill>
              </a:rPr>
              <a:t>Örneğin; </a:t>
            </a:r>
            <a:r>
              <a:rPr lang="tr-TR" altLang="tr-TR" sz="2400" dirty="0"/>
              <a:t>Şekil 10-a dikkate alındığında doğrusal programlama modeli şu şekilde çözülebilir;</a:t>
            </a:r>
          </a:p>
          <a:p>
            <a:r>
              <a:rPr lang="tr-TR" altLang="tr-TR" sz="2400" dirty="0">
                <a:solidFill>
                  <a:srgbClr val="0070C0"/>
                </a:solidFill>
              </a:rPr>
              <a:t>Modelde önce </a:t>
            </a:r>
            <a:r>
              <a:rPr lang="tr-TR" altLang="tr-TR" sz="2400" dirty="0" err="1">
                <a:solidFill>
                  <a:srgbClr val="0070C0"/>
                </a:solidFill>
              </a:rPr>
              <a:t>M</a:t>
            </a:r>
            <a:r>
              <a:rPr lang="tr-TR" altLang="tr-TR" sz="2400" baseline="-25000" dirty="0" err="1">
                <a:solidFill>
                  <a:srgbClr val="0070C0"/>
                </a:solidFill>
              </a:rPr>
              <a:t>x</a:t>
            </a:r>
            <a:r>
              <a:rPr lang="tr-TR" altLang="tr-TR" sz="2400" dirty="0">
                <a:solidFill>
                  <a:srgbClr val="0070C0"/>
                </a:solidFill>
              </a:rPr>
              <a:t> ve M</a:t>
            </a:r>
            <a:r>
              <a:rPr lang="tr-TR" altLang="tr-TR" sz="2400" baseline="-25000" dirty="0">
                <a:solidFill>
                  <a:srgbClr val="0070C0"/>
                </a:solidFill>
              </a:rPr>
              <a:t>y</a:t>
            </a:r>
            <a:r>
              <a:rPr lang="tr-TR" altLang="tr-TR" sz="2400" dirty="0">
                <a:solidFill>
                  <a:srgbClr val="0070C0"/>
                </a:solidFill>
              </a:rPr>
              <a:t> ‘ </a:t>
            </a:r>
            <a:r>
              <a:rPr lang="tr-TR" altLang="tr-TR" sz="2400" dirty="0" err="1">
                <a:solidFill>
                  <a:srgbClr val="0070C0"/>
                </a:solidFill>
              </a:rPr>
              <a:t>nin</a:t>
            </a:r>
            <a:r>
              <a:rPr lang="tr-TR" altLang="tr-TR" sz="2400" dirty="0">
                <a:solidFill>
                  <a:srgbClr val="0070C0"/>
                </a:solidFill>
              </a:rPr>
              <a:t> işaretine karar verilir.</a:t>
            </a:r>
          </a:p>
          <a:p>
            <a:r>
              <a:rPr lang="tr-TR" altLang="tr-TR" sz="2400" dirty="0">
                <a:solidFill>
                  <a:srgbClr val="FF0000"/>
                </a:solidFill>
              </a:rPr>
              <a:t>X ekseni doğrultusunda;</a:t>
            </a:r>
          </a:p>
          <a:p>
            <a:endParaRPr lang="tr-TR" altLang="tr-TR" sz="2400" dirty="0"/>
          </a:p>
          <a:p>
            <a:endParaRPr lang="tr-TR" altLang="tr-TR" sz="2400" dirty="0"/>
          </a:p>
          <a:p>
            <a:r>
              <a:rPr lang="tr-TR" altLang="tr-TR" sz="2400" dirty="0">
                <a:solidFill>
                  <a:srgbClr val="FF0000"/>
                </a:solidFill>
              </a:rPr>
              <a:t>Y ekseni doğrultusunda;</a:t>
            </a:r>
          </a:p>
          <a:p>
            <a:endParaRPr lang="tr-TR" altLang="tr-TR" sz="2400" dirty="0"/>
          </a:p>
          <a:p>
            <a:endParaRPr lang="tr-TR" altLang="tr-TR" sz="2400" dirty="0"/>
          </a:p>
          <a:p>
            <a:endParaRPr lang="tr-TR" altLang="tr-TR" sz="2400" dirty="0"/>
          </a:p>
          <a:p>
            <a:endParaRPr lang="tr-TR" altLang="tr-TR" sz="2400" dirty="0"/>
          </a:p>
          <a:p>
            <a:endParaRPr lang="tr-TR" altLang="tr-TR" sz="2400" dirty="0"/>
          </a:p>
          <a:p>
            <a:endParaRPr lang="tr-TR" altLang="tr-TR" sz="2400" dirty="0"/>
          </a:p>
          <a:p>
            <a:endParaRPr lang="tr-TR" altLang="tr-TR" sz="2400" dirty="0"/>
          </a:p>
          <a:p>
            <a:endParaRPr lang="tr-TR" altLang="tr-TR" sz="2400" dirty="0"/>
          </a:p>
          <a:p>
            <a:endParaRPr lang="tr-TR" altLang="tr-T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43445" b="51921"/>
          <a:stretch>
            <a:fillRect/>
          </a:stretch>
        </p:blipFill>
        <p:spPr bwMode="auto">
          <a:xfrm>
            <a:off x="457200" y="2295525"/>
            <a:ext cx="7715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5077" b="39384"/>
          <a:stretch>
            <a:fillRect/>
          </a:stretch>
        </p:blipFill>
        <p:spPr bwMode="auto">
          <a:xfrm>
            <a:off x="600075" y="3794125"/>
            <a:ext cx="74295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642938" y="4630738"/>
            <a:ext cx="74295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Bu sonuçlara göre, </a:t>
            </a:r>
            <a:r>
              <a:rPr lang="tr-TR" altLang="tr-TR" sz="1800" dirty="0" err="1"/>
              <a:t>M</a:t>
            </a:r>
            <a:r>
              <a:rPr lang="tr-TR" altLang="tr-TR" sz="1800" baseline="-25000" dirty="0" err="1"/>
              <a:t>x</a:t>
            </a:r>
            <a:r>
              <a:rPr lang="tr-TR" altLang="tr-TR" sz="1800" dirty="0" err="1"/>
              <a:t>’in</a:t>
            </a:r>
            <a:r>
              <a:rPr lang="tr-TR" altLang="tr-TR" sz="1800" dirty="0"/>
              <a:t> işareti (+) ve </a:t>
            </a:r>
            <a:r>
              <a:rPr lang="tr-TR" altLang="tr-TR" sz="1800" dirty="0" err="1"/>
              <a:t>M</a:t>
            </a:r>
            <a:r>
              <a:rPr lang="tr-TR" altLang="tr-TR" sz="1800" baseline="-25000" dirty="0" err="1"/>
              <a:t>y</a:t>
            </a:r>
            <a:r>
              <a:rPr lang="tr-TR" altLang="tr-TR" sz="1800" dirty="0" err="1"/>
              <a:t>’nin</a:t>
            </a:r>
            <a:r>
              <a:rPr lang="tr-TR" altLang="tr-TR" sz="1800" dirty="0"/>
              <a:t> işareti (-) alınacaktır.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1)Amaç fonksiyonu;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		</a:t>
            </a:r>
            <a:r>
              <a:rPr lang="tr-TR" altLang="tr-TR" sz="1800" dirty="0" err="1"/>
              <a:t>MinK</a:t>
            </a:r>
            <a:r>
              <a:rPr lang="tr-TR" altLang="tr-TR" sz="1800" dirty="0"/>
              <a:t>= K</a:t>
            </a:r>
            <a:r>
              <a:rPr lang="tr-TR" altLang="tr-TR" sz="1800" baseline="-25000" dirty="0"/>
              <a:t>11</a:t>
            </a:r>
            <a:r>
              <a:rPr lang="tr-TR" altLang="tr-TR" sz="1800" dirty="0"/>
              <a:t>+K</a:t>
            </a:r>
            <a:r>
              <a:rPr lang="tr-TR" altLang="tr-TR" sz="1800" baseline="-25000" dirty="0"/>
              <a:t>12</a:t>
            </a:r>
            <a:r>
              <a:rPr lang="tr-TR" altLang="tr-TR" sz="1800" dirty="0"/>
              <a:t>+…………+K</a:t>
            </a:r>
            <a:r>
              <a:rPr lang="tr-TR" altLang="tr-TR" sz="1800" baseline="-25000" dirty="0"/>
              <a:t>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1969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603</Words>
  <Application>Microsoft Office PowerPoint</Application>
  <PresentationFormat>Ekran Gösterisi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Constantia</vt:lpstr>
      <vt:lpstr>Ofis Teması</vt:lpstr>
      <vt:lpstr>Arazi Tesviyesinde Doğrusal Programlama Tekniği</vt:lpstr>
      <vt:lpstr>PowerPoint Sunusu</vt:lpstr>
      <vt:lpstr>PowerPoint Sunusu</vt:lpstr>
      <vt:lpstr>PowerPoint Sunusu</vt:lpstr>
      <vt:lpstr>PowerPoint Sunusu</vt:lpstr>
      <vt:lpstr>Bu eşitliklerde göz önüne alınan eksen doğrultusundaki tesviye düzlemi mira değerleri artıyor ise Mx ya da My’ nin işareti (+), aksi durumda (-) alınır.   Buna doğal zemin mira değerlerine bakılarak karar verilebileceği gibi, göz önüne alınan eksen doğrultusunda ardışık her istasyon için    Hi,(j+1)-Hi,j   ya da H(i+1),j-Hi,j  işlemleri yapılarak işaretleri ile birlikte toplanır.   Sonuç (+) çıkarsa eğimin işareti (+), aksi taktirde (-) alınır.  </vt:lpstr>
      <vt:lpstr>Tipik bir doğrusal programlama modeli aşağıdaki biçimde kurulabilir;  1.Aşama:  Amaç fonksiyonu; arazi tesviyesi projelerinde amaç, toplam kazı derinliğini en az kılmaktır.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tugce adanali</dc:creator>
  <cp:lastModifiedBy>DİLARA UZUNER</cp:lastModifiedBy>
  <cp:revision>4</cp:revision>
  <dcterms:created xsi:type="dcterms:W3CDTF">2021-10-11T14:04:46Z</dcterms:created>
  <dcterms:modified xsi:type="dcterms:W3CDTF">2024-10-14T09:02:09Z</dcterms:modified>
</cp:coreProperties>
</file>